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21"/>
  </p:notesMasterIdLst>
  <p:sldIdLst>
    <p:sldId id="314" r:id="rId3"/>
    <p:sldId id="326" r:id="rId4"/>
    <p:sldId id="261" r:id="rId5"/>
    <p:sldId id="292" r:id="rId6"/>
    <p:sldId id="302" r:id="rId7"/>
    <p:sldId id="327" r:id="rId8"/>
    <p:sldId id="328" r:id="rId9"/>
    <p:sldId id="307" r:id="rId10"/>
    <p:sldId id="329" r:id="rId11"/>
    <p:sldId id="330" r:id="rId12"/>
    <p:sldId id="321" r:id="rId13"/>
    <p:sldId id="323" r:id="rId14"/>
    <p:sldId id="322" r:id="rId15"/>
    <p:sldId id="325" r:id="rId16"/>
    <p:sldId id="331" r:id="rId17"/>
    <p:sldId id="332" r:id="rId18"/>
    <p:sldId id="333" r:id="rId19"/>
    <p:sldId id="27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62"/>
    <p:restoredTop sz="94692"/>
  </p:normalViewPr>
  <p:slideViewPr>
    <p:cSldViewPr snapToGrid="0">
      <p:cViewPr varScale="1">
        <p:scale>
          <a:sx n="137" d="100"/>
          <a:sy n="137" d="100"/>
        </p:scale>
        <p:origin x="10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8C9A24-A603-0443-AFBF-6F96F01ABF29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8A00D6-405C-CC48-992D-06A40DA0F7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035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9E1287-16CF-4892-A630-127A42CC4301}" type="slidenum">
              <a:rPr kumimoji="0" lang="en-HK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HK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324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9E1287-16CF-4892-A630-127A42CC4301}" type="slidenum">
              <a:rPr lang="en-HK" smtClean="0"/>
              <a:t>2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142926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9E1287-16CF-4892-A630-127A42CC4301}" type="slidenum">
              <a:rPr lang="en-HK" smtClean="0"/>
              <a:t>3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064226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9E1287-16CF-4892-A630-127A42CC4301}" type="slidenum">
              <a:rPr kumimoji="0" lang="en-HK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HK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0773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9A7B00-E0C7-43AD-B270-36BFFC4CB3A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1937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9A7B00-E0C7-43AD-B270-36BFFC4CB3A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4508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9A7B00-E0C7-43AD-B270-36BFFC4CB3A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8523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9E1287-16CF-4892-A630-127A42CC4301}" type="slidenum">
              <a:rPr lang="en-HK" smtClean="0"/>
              <a:t>18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662028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951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09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6300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4490CE-BF45-8ABF-856F-F5877B37E5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36F2FE3-693F-83C2-B984-AEFD5D6AC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3D3849-9778-BD2F-E74F-83EB4DC5C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97CCF9-BBE0-9C7E-49B3-D61A76741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1519E6-E218-F11A-364E-0F52B67FB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11290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A197AD-95EC-BB68-7557-CCF3DC8CB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F9A7A4-C159-70D6-CF62-B7AF4D4C4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390952-D9AA-7325-93F9-C1546C6F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E9EA94-132A-492B-8C31-D9DD2015D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B1E6D8-270C-2B3E-2D7A-EB0752C78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177938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5AC8EF-8D54-B657-1979-8A0302BD0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C2C95F-271C-CA94-1907-C54677A6C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0B905B-16B7-B879-B9B7-158B61186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F4FD44-545C-EFDE-F852-9ADB9BCAB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B42948-A671-C312-09CA-4CCD48791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3262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E0697C-6F11-27E6-AD52-41535C0D0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1279E8-2AF1-C5C1-C81C-41EA5AF985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A909E5D-5AEF-35C6-E414-4558790A0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DFDE01-CC36-85FF-F967-6AED139C1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6D4EC7-865F-69E3-DDFF-75FB48A3B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A21C49-7FC8-C970-5F0D-E1EA5B29B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9957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A6968C-AB1D-903B-7FCE-E77696B9B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BF36DC-42EF-81A1-7711-2D5D95832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0289903-7C32-83BE-2BEB-B38CF93EC2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FB3BAE1-55DC-DBAF-8C71-4BED2A263B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858AC2F-6607-86E0-71C7-56F63F9005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2C83680-EAC8-C3F6-B4D3-AD5477081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C9B11D2-B7EF-EF46-D6F9-FA14E0AA2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187752B-5F3F-DB53-498E-A42DEDB5B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15878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E007AA-0491-0CCA-4986-7E55EAD71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6FF289C-E27D-076C-5DDA-6C6546EC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753A858-B5EE-617A-67DB-0852D54FE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361D26D-9545-83B2-AC53-4818D1DE3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82032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D69B0C6-B183-A078-6639-1B6F1767E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90E6F3-EF87-EF7D-8A6B-527DE73DC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510A26E-31A0-2A35-B4C7-3C573D931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67695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5980BF-84F4-8339-967B-680DC4156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B54E4F-6CC5-C6FE-EEDB-31F2A3DF3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9402776-A441-797E-BFF7-72BB09252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A355BCB-1074-63E5-2835-05E5F81A0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EBFA59-62C0-B689-727D-1DFA4A8AD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6B89C9-C0B5-2D40-5E41-74ACD6EC5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0255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1005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AF198C-9009-6E73-525F-951F7A3BE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C7504A0-2353-B455-C937-F2A22A5159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6488EB7-074F-D7EB-FEA5-B421F248E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222111-C7D7-0FB0-AFE6-E31C3A5C8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47FE7AF-73DC-83F4-8299-C40E200B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EFC1AF-C46E-5A77-5519-3C166791F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2685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F10BCC-0017-5973-046C-71ECCEC40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41A7EA-F8EB-F7B3-33EF-5185E038C0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726D1C-C68A-B974-8263-5F2F7710F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E2F647-6018-C2FC-25CB-45C2F256E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E635B0-C847-7BEA-7FAB-B6D66B1E7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119507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E3FE7C0-0450-3AA5-735E-BD065053D2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8DB3EA2-CD05-4994-7258-A883592CCF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56BD7E-BBE7-C6F4-0EC9-A3B6B3032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A73797-B01B-9AB7-EC02-4305185A2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DE73D7-041D-4B99-6BF8-03F9344BB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8966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441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2657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8672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210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60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941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976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48D15-0567-4FFD-95B3-CD94C9F9A31B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7CAB70-0A05-41CE-B829-A2613039EA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8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994CD62-4F80-E895-906F-5140110F9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8C805-A887-8DC7-D023-E3D988FDC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599154-88BB-80A4-5ECF-D58CF0C653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82043-5DAA-2649-ABC2-C4F1422C222C}" type="datetimeFigureOut">
              <a:rPr kumimoji="1" lang="zh-CN" altLang="en-US" smtClean="0"/>
              <a:t>2024/12/16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18E5C9-B478-D5CD-424D-DBEB4FE53E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C2A011-250E-0E1D-C814-8E16F42A31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B95C1-CBA4-3E4F-B5C0-2822711793F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4276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99F8F8F1-9DED-871D-DCFC-88CEC2F958CB}"/>
              </a:ext>
            </a:extLst>
          </p:cNvPr>
          <p:cNvSpPr txBox="1"/>
          <p:nvPr/>
        </p:nvSpPr>
        <p:spPr>
          <a:xfrm>
            <a:off x="540000" y="2546112"/>
            <a:ext cx="11126465" cy="1569660"/>
          </a:xfrm>
          <a:prstGeom prst="rect">
            <a:avLst/>
          </a:prstGeom>
          <a:solidFill>
            <a:schemeClr val="tx1"/>
          </a:solidFill>
        </p:spPr>
        <p:txBody>
          <a:bodyPr wrap="square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Exploring Knowledge Learning from Raw Videos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Xun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Guo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2024.12.16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9" name="图片 8" descr="徽标&#10;&#10;描述已自动生成">
            <a:extLst>
              <a:ext uri="{FF2B5EF4-FFF2-40B4-BE49-F238E27FC236}">
                <a16:creationId xmlns:a16="http://schemas.microsoft.com/office/drawing/2014/main" id="{C4511F46-7D0B-7DBA-A871-EF2C81FF7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" y="288000"/>
            <a:ext cx="3190155" cy="576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360D00B-D991-70C5-F692-9A834FDAA4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6981"/>
            <a:ext cx="3244837" cy="6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4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131283-0ACB-9F26-7B33-6F71B77C787D}"/>
              </a:ext>
            </a:extLst>
          </p:cNvPr>
          <p:cNvSpPr txBox="1"/>
          <p:nvPr/>
        </p:nvSpPr>
        <p:spPr>
          <a:xfrm>
            <a:off x="546864" y="493429"/>
            <a:ext cx="4051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Experimental Results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9C548A-1FC7-EBA9-F1D3-2A1375DA7BFE}"/>
              </a:ext>
            </a:extLst>
          </p:cNvPr>
          <p:cNvSpPr txBox="1"/>
          <p:nvPr/>
        </p:nvSpPr>
        <p:spPr>
          <a:xfrm>
            <a:off x="552000" y="1269000"/>
            <a:ext cx="10888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 on </a:t>
            </a:r>
            <a:r>
              <a:rPr lang="en-US" altLang="zh-CN" sz="2000" b="1" i="1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CALVIN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, a Robotic Manipulation benchmark. </a:t>
            </a: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2F4E02-0A25-3DF4-D1B6-CB4FAC897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039" y="4250226"/>
            <a:ext cx="6777551" cy="180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A66A4D2-DD97-857F-BEFC-5F7E7CF979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374" y="1969668"/>
            <a:ext cx="6791216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47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131283-0ACB-9F26-7B33-6F71B77C787D}"/>
              </a:ext>
            </a:extLst>
          </p:cNvPr>
          <p:cNvSpPr txBox="1"/>
          <p:nvPr/>
        </p:nvSpPr>
        <p:spPr>
          <a:xfrm>
            <a:off x="546864" y="493429"/>
            <a:ext cx="4051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Experimental Results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9C548A-1FC7-EBA9-F1D3-2A1375DA7BFE}"/>
              </a:ext>
            </a:extLst>
          </p:cNvPr>
          <p:cNvSpPr txBox="1"/>
          <p:nvPr/>
        </p:nvSpPr>
        <p:spPr>
          <a:xfrm>
            <a:off x="552000" y="1269000"/>
            <a:ext cx="10888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>
                <a:latin typeface="Arial" panose="020B0604020202020204" pitchFamily="34" charset="0"/>
                <a:cs typeface="Arial" panose="020B0604020202020204" pitchFamily="34" charset="0"/>
              </a:rPr>
              <a:t>Ablation studies</a:t>
            </a:r>
            <a:r>
              <a:rPr lang="en-US" altLang="zh-CN" sz="2000" b="0" i="0" u="none" strike="noStrike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altLang="zh-CN" sz="2000" b="0" i="0" u="none" strike="noStrike" baseline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8F4D8DA-47C2-B69B-1AFC-886997AD3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854" y="1989000"/>
            <a:ext cx="8927177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318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131283-0ACB-9F26-7B33-6F71B77C787D}"/>
              </a:ext>
            </a:extLst>
          </p:cNvPr>
          <p:cNvSpPr txBox="1"/>
          <p:nvPr/>
        </p:nvSpPr>
        <p:spPr>
          <a:xfrm>
            <a:off x="546864" y="493429"/>
            <a:ext cx="4051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Experimental Results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9C548A-1FC7-EBA9-F1D3-2A1375DA7BFE}"/>
              </a:ext>
            </a:extLst>
          </p:cNvPr>
          <p:cNvSpPr txBox="1"/>
          <p:nvPr/>
        </p:nvSpPr>
        <p:spPr>
          <a:xfrm>
            <a:off x="552000" y="1269000"/>
            <a:ext cx="10888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Visualize Results.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523077B-4A6D-FB78-4BDE-F9AC5861C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082" y="1815824"/>
            <a:ext cx="4038476" cy="4680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2BFBC98-EF24-0E5A-432C-9D56AB097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877" y="1669110"/>
            <a:ext cx="5087566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13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131283-0ACB-9F26-7B33-6F71B77C787D}"/>
              </a:ext>
            </a:extLst>
          </p:cNvPr>
          <p:cNvSpPr txBox="1"/>
          <p:nvPr/>
        </p:nvSpPr>
        <p:spPr>
          <a:xfrm>
            <a:off x="546864" y="493429"/>
            <a:ext cx="4051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Experimental Results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9C548A-1FC7-EBA9-F1D3-2A1375DA7BFE}"/>
              </a:ext>
            </a:extLst>
          </p:cNvPr>
          <p:cNvSpPr txBox="1"/>
          <p:nvPr/>
        </p:nvSpPr>
        <p:spPr>
          <a:xfrm>
            <a:off x="552000" y="1269000"/>
            <a:ext cx="10888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 of learned embeddings</a:t>
            </a: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pic>
        <p:nvPicPr>
          <p:cNvPr id="5" name="图片 4" descr="图片包含 图形用户界面&#10;&#10;描述已自动生成">
            <a:extLst>
              <a:ext uri="{FF2B5EF4-FFF2-40B4-BE49-F238E27FC236}">
                <a16:creationId xmlns:a16="http://schemas.microsoft.com/office/drawing/2014/main" id="{716E7CE4-53DA-AAE1-7372-8D6674FB9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847" y="1921461"/>
            <a:ext cx="8840306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270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131283-0ACB-9F26-7B33-6F71B77C787D}"/>
              </a:ext>
            </a:extLst>
          </p:cNvPr>
          <p:cNvSpPr txBox="1"/>
          <p:nvPr/>
        </p:nvSpPr>
        <p:spPr>
          <a:xfrm>
            <a:off x="546863" y="493429"/>
            <a:ext cx="50389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Gaussian Scene Generation 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9C548A-1FC7-EBA9-F1D3-2A1375DA7BFE}"/>
              </a:ext>
            </a:extLst>
          </p:cNvPr>
          <p:cNvSpPr txBox="1"/>
          <p:nvPr/>
        </p:nvSpPr>
        <p:spPr>
          <a:xfrm>
            <a:off x="552000" y="1269000"/>
            <a:ext cx="10888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Motivation.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A45623-AE7C-F1A6-B7EF-920AF871D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678" y="2384693"/>
            <a:ext cx="9645670" cy="39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500A442-42F9-2EBD-F37B-2055E4D3209B}"/>
              </a:ext>
            </a:extLst>
          </p:cNvPr>
          <p:cNvSpPr txBox="1"/>
          <p:nvPr/>
        </p:nvSpPr>
        <p:spPr>
          <a:xfrm>
            <a:off x="876299" y="1669110"/>
            <a:ext cx="11315701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 aim to Generate Scenes with MV-GS Representations</a:t>
            </a:r>
            <a:r>
              <a:rPr kumimoji="0" lang="en-US" altLang="zh-CN" sz="1800" b="1" i="1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.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943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131283-0ACB-9F26-7B33-6F71B77C787D}"/>
              </a:ext>
            </a:extLst>
          </p:cNvPr>
          <p:cNvSpPr txBox="1"/>
          <p:nvPr/>
        </p:nvSpPr>
        <p:spPr>
          <a:xfrm>
            <a:off x="546863" y="493429"/>
            <a:ext cx="50389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Gaussian Scene Generation 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9C548A-1FC7-EBA9-F1D3-2A1375DA7BFE}"/>
              </a:ext>
            </a:extLst>
          </p:cNvPr>
          <p:cNvSpPr txBox="1"/>
          <p:nvPr/>
        </p:nvSpPr>
        <p:spPr>
          <a:xfrm>
            <a:off x="552000" y="1269000"/>
            <a:ext cx="10888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Overall Pipeline</a:t>
            </a: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4048DF-5A62-3202-92FD-6A90DDFAAB8E}"/>
              </a:ext>
            </a:extLst>
          </p:cNvPr>
          <p:cNvSpPr txBox="1"/>
          <p:nvPr/>
        </p:nvSpPr>
        <p:spPr>
          <a:xfrm>
            <a:off x="876299" y="1762767"/>
            <a:ext cx="11315701" cy="456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Step1: Obtaining MV-GS Representations.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309660-C58C-5545-5DEE-A8AE4D584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578" y="2483994"/>
            <a:ext cx="9985852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060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131283-0ACB-9F26-7B33-6F71B77C787D}"/>
              </a:ext>
            </a:extLst>
          </p:cNvPr>
          <p:cNvSpPr txBox="1"/>
          <p:nvPr/>
        </p:nvSpPr>
        <p:spPr>
          <a:xfrm>
            <a:off x="546863" y="493429"/>
            <a:ext cx="50389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Gaussian Scene Generation 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9C548A-1FC7-EBA9-F1D3-2A1375DA7BFE}"/>
              </a:ext>
            </a:extLst>
          </p:cNvPr>
          <p:cNvSpPr txBox="1"/>
          <p:nvPr/>
        </p:nvSpPr>
        <p:spPr>
          <a:xfrm>
            <a:off x="552000" y="1269000"/>
            <a:ext cx="10888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Overall Pipeline</a:t>
            </a: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4048DF-5A62-3202-92FD-6A90DDFAAB8E}"/>
              </a:ext>
            </a:extLst>
          </p:cNvPr>
          <p:cNvSpPr txBox="1"/>
          <p:nvPr/>
        </p:nvSpPr>
        <p:spPr>
          <a:xfrm>
            <a:off x="876299" y="1762767"/>
            <a:ext cx="11315701" cy="456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Step2: MV-GS Compressor </a:t>
            </a:r>
            <a:r>
              <a:rPr kumimoji="0" lang="en-US" altLang="zh-CN" sz="180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itchFamily="2" charset="2"/>
              </a:rPr>
              <a:t>A</a:t>
            </a:r>
            <a:r>
              <a:rPr kumimoji="0" lang="en-US" altLang="zh-CN" sz="180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Latent VAE.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B0B5FFD-290C-FE9C-FBE6-677F801A7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633" y="2404571"/>
            <a:ext cx="7802734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917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131283-0ACB-9F26-7B33-6F71B77C787D}"/>
              </a:ext>
            </a:extLst>
          </p:cNvPr>
          <p:cNvSpPr txBox="1"/>
          <p:nvPr/>
        </p:nvSpPr>
        <p:spPr>
          <a:xfrm>
            <a:off x="546863" y="493429"/>
            <a:ext cx="50389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Gaussian Scene Generation 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9C548A-1FC7-EBA9-F1D3-2A1375DA7BFE}"/>
              </a:ext>
            </a:extLst>
          </p:cNvPr>
          <p:cNvSpPr txBox="1"/>
          <p:nvPr/>
        </p:nvSpPr>
        <p:spPr>
          <a:xfrm>
            <a:off x="552000" y="1269000"/>
            <a:ext cx="10888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Overall Pipeline</a:t>
            </a: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4048DF-5A62-3202-92FD-6A90DDFAAB8E}"/>
              </a:ext>
            </a:extLst>
          </p:cNvPr>
          <p:cNvSpPr txBox="1"/>
          <p:nvPr/>
        </p:nvSpPr>
        <p:spPr>
          <a:xfrm>
            <a:off x="876299" y="1762767"/>
            <a:ext cx="11315701" cy="87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Step3: MV-GS Generator </a:t>
            </a:r>
            <a:r>
              <a:rPr kumimoji="0" lang="en-US" altLang="zh-CN" sz="180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itchFamily="2" charset="2"/>
              </a:rPr>
              <a:t> We train a diffusion model to generate MV-GS </a:t>
            </a:r>
            <a:r>
              <a:rPr kumimoji="0" lang="en-US" altLang="zh-CN" sz="1800" i="0" u="none" strike="noStrike" kern="1200" cap="none" spc="0" normalizeH="0" baseline="0" noProof="0" dirty="0" err="1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itchFamily="2" charset="2"/>
              </a:rPr>
              <a:t>latents</a:t>
            </a:r>
            <a:r>
              <a:rPr kumimoji="0" lang="en-US" altLang="zh-CN" sz="180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.</a:t>
            </a:r>
            <a:endParaRPr lang="en-US" altLang="zh-C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Work still in progress.</a:t>
            </a:r>
            <a:endParaRPr kumimoji="0" lang="en-US" altLang="zh-CN" sz="180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7757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932ABC3-EC0E-858A-3099-EF1BD40C16FB}"/>
              </a:ext>
            </a:extLst>
          </p:cNvPr>
          <p:cNvSpPr txBox="1"/>
          <p:nvPr/>
        </p:nvSpPr>
        <p:spPr>
          <a:xfrm>
            <a:off x="4001491" y="3311251"/>
            <a:ext cx="39423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Thanks for watching :)</a:t>
            </a:r>
            <a:endParaRPr lang="zh-CN" altLang="en-US" sz="28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1856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B0FA042-684A-04A1-7F2C-C7F841AE32EB}"/>
              </a:ext>
            </a:extLst>
          </p:cNvPr>
          <p:cNvSpPr txBox="1"/>
          <p:nvPr/>
        </p:nvSpPr>
        <p:spPr>
          <a:xfrm>
            <a:off x="546864" y="493429"/>
            <a:ext cx="43775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i="0" u="none" strike="noStrike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Who am I?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9D281351-0698-B207-AE1F-59EB88E20FA3}"/>
              </a:ext>
            </a:extLst>
          </p:cNvPr>
          <p:cNvSpPr txBox="1"/>
          <p:nvPr/>
        </p:nvSpPr>
        <p:spPr>
          <a:xfrm>
            <a:off x="6193971" y="152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FC0697-1F56-FB6C-CBA9-5A962CEB093C}"/>
              </a:ext>
            </a:extLst>
          </p:cNvPr>
          <p:cNvSpPr txBox="1"/>
          <p:nvPr/>
        </p:nvSpPr>
        <p:spPr>
          <a:xfrm>
            <a:off x="952499" y="1094141"/>
            <a:ext cx="11315701" cy="3364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Hi everyone, my name is </a:t>
            </a:r>
            <a:r>
              <a:rPr lang="en-US" altLang="zh-CN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Xun</a:t>
            </a: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Guo (</a:t>
            </a:r>
            <a:r>
              <a: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郭逊</a:t>
            </a: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)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I am a third year master student at USTC, advised by Prof. </a:t>
            </a:r>
            <a:r>
              <a:rPr lang="en-US" altLang="zh-CN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Weiming</a:t>
            </a: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Hu.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Research interests: AIGC, especially in </a:t>
            </a:r>
            <a:r>
              <a:rPr lang="en-US" altLang="zh-CN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scalable video generation </a:t>
            </a: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and its applications.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Research experiences: Shanghai AI Lab, KLING AI, </a:t>
            </a:r>
            <a:r>
              <a:rPr lang="en-US" altLang="zh-CN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ByteDance</a:t>
            </a: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Research (Intelligent Creation).</a:t>
            </a:r>
          </a:p>
        </p:txBody>
      </p:sp>
    </p:spTree>
    <p:extLst>
      <p:ext uri="{BB962C8B-B14F-4D97-AF65-F5344CB8AC3E}">
        <p14:creationId xmlns:p14="http://schemas.microsoft.com/office/powerpoint/2010/main" val="18068844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B0FA042-684A-04A1-7F2C-C7F841AE32EB}"/>
              </a:ext>
            </a:extLst>
          </p:cNvPr>
          <p:cNvSpPr txBox="1"/>
          <p:nvPr/>
        </p:nvSpPr>
        <p:spPr>
          <a:xfrm>
            <a:off x="546864" y="493429"/>
            <a:ext cx="43775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i="0" u="none" strike="noStrike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Learning from videos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9D281351-0698-B207-AE1F-59EB88E20FA3}"/>
              </a:ext>
            </a:extLst>
          </p:cNvPr>
          <p:cNvSpPr txBox="1"/>
          <p:nvPr/>
        </p:nvSpPr>
        <p:spPr>
          <a:xfrm>
            <a:off x="6193971" y="152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4" name="图片 3" descr="图示&#10;&#10;描述已自动生成">
            <a:extLst>
              <a:ext uri="{FF2B5EF4-FFF2-40B4-BE49-F238E27FC236}">
                <a16:creationId xmlns:a16="http://schemas.microsoft.com/office/drawing/2014/main" id="{6A696ED4-6571-72FA-6B32-91DB1F5D7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137" y="1366823"/>
            <a:ext cx="9407667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13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352FEA2-1BCE-EC4E-0F4A-19EE8BBE5B45}"/>
              </a:ext>
            </a:extLst>
          </p:cNvPr>
          <p:cNvSpPr txBox="1"/>
          <p:nvPr/>
        </p:nvSpPr>
        <p:spPr>
          <a:xfrm>
            <a:off x="546864" y="493429"/>
            <a:ext cx="4051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Problem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A8A9CD-DC8E-2163-3751-1B8D7D69AECF}"/>
              </a:ext>
            </a:extLst>
          </p:cNvPr>
          <p:cNvSpPr txBox="1"/>
          <p:nvPr/>
        </p:nvSpPr>
        <p:spPr>
          <a:xfrm>
            <a:off x="952499" y="1094141"/>
            <a:ext cx="11315701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 focus on knowledge acquisition from </a:t>
            </a:r>
            <a:r>
              <a:rPr kumimoji="0" lang="en-US" altLang="zh-CN" sz="18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visual data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.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9844E709-0481-772D-3EDD-065628590A4B}"/>
              </a:ext>
            </a:extLst>
          </p:cNvPr>
          <p:cNvCxnSpPr>
            <a:cxnSpLocks/>
          </p:cNvCxnSpPr>
          <p:nvPr/>
        </p:nvCxnSpPr>
        <p:spPr>
          <a:xfrm>
            <a:off x="2359892" y="4464265"/>
            <a:ext cx="407498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ACA5D2C9-463D-CFC3-C5BE-FB32444982B8}"/>
              </a:ext>
            </a:extLst>
          </p:cNvPr>
          <p:cNvSpPr txBox="1"/>
          <p:nvPr/>
        </p:nvSpPr>
        <p:spPr>
          <a:xfrm>
            <a:off x="952499" y="1557337"/>
            <a:ext cx="10368643" cy="2118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Challenges: </a:t>
            </a:r>
          </a:p>
          <a:p>
            <a:pPr marL="285750" marR="0" lvl="0" indent="-28575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Previous methods focus on text-based models like large language models (LLMs), so how to design the overall framework?</a:t>
            </a:r>
          </a:p>
          <a:p>
            <a:pPr marL="285750" marR="0" lvl="0" indent="-28575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H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ow to represent visual data in a low dimension space?</a:t>
            </a:r>
          </a:p>
          <a:p>
            <a:pPr marL="285750" marR="0" lvl="0" indent="-28575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How to realize long-term, complex reasoning?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37509EB-5BCC-A1E5-1609-7CB44D549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499" y="3860663"/>
            <a:ext cx="7700209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249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文本框 253">
            <a:extLst>
              <a:ext uri="{FF2B5EF4-FFF2-40B4-BE49-F238E27FC236}">
                <a16:creationId xmlns:a16="http://schemas.microsoft.com/office/drawing/2014/main" id="{B0EE739D-35EE-8FE8-ED00-09C06EBD8029}"/>
              </a:ext>
            </a:extLst>
          </p:cNvPr>
          <p:cNvSpPr txBox="1"/>
          <p:nvPr/>
        </p:nvSpPr>
        <p:spPr>
          <a:xfrm>
            <a:off x="575999" y="1440000"/>
            <a:ext cx="4343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omic Sans MS" panose="030F0702030302020204" pitchFamily="66" charset="0"/>
                <a:ea typeface="HGYT2_CNKI" panose="02000500000000000000" pitchFamily="2" charset="-122"/>
                <a:cs typeface="+mn-cs"/>
              </a:rPr>
              <a:t>(a) Stage1: Visual Dynamics Compression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omic Sans MS" panose="030F0702030302020204" pitchFamily="66" charset="0"/>
              <a:ea typeface="HGYT2_CNKI" panose="02000500000000000000" pitchFamily="2" charset="-122"/>
              <a:cs typeface="+mn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2DC9997-ADA7-B062-5F84-DFB506BB9F83}"/>
              </a:ext>
            </a:extLst>
          </p:cNvPr>
          <p:cNvSpPr txBox="1"/>
          <p:nvPr/>
        </p:nvSpPr>
        <p:spPr>
          <a:xfrm>
            <a:off x="546864" y="493429"/>
            <a:ext cx="4051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Method Overview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485F89D-A9E3-E12E-AFC4-8E0E8B865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54" y="2201905"/>
            <a:ext cx="5136920" cy="378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D6E2279-13CB-EECF-FC4E-B98F1B2AF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1407" y="1778554"/>
            <a:ext cx="2544201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960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文本框 253">
            <a:extLst>
              <a:ext uri="{FF2B5EF4-FFF2-40B4-BE49-F238E27FC236}">
                <a16:creationId xmlns:a16="http://schemas.microsoft.com/office/drawing/2014/main" id="{B0EE739D-35EE-8FE8-ED00-09C06EBD8029}"/>
              </a:ext>
            </a:extLst>
          </p:cNvPr>
          <p:cNvSpPr txBox="1"/>
          <p:nvPr/>
        </p:nvSpPr>
        <p:spPr>
          <a:xfrm>
            <a:off x="576000" y="1440000"/>
            <a:ext cx="34645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omic Sans MS" panose="030F0702030302020204" pitchFamily="66" charset="0"/>
                <a:ea typeface="HGYT2_CNKI" panose="02000500000000000000" pitchFamily="2" charset="-122"/>
                <a:cs typeface="+mn-cs"/>
              </a:rPr>
              <a:t>(b) Stage2: Next Token Prediction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omic Sans MS" panose="030F0702030302020204" pitchFamily="66" charset="0"/>
              <a:ea typeface="HGYT2_CNKI" panose="02000500000000000000" pitchFamily="2" charset="-122"/>
              <a:cs typeface="+mn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2DC9997-ADA7-B062-5F84-DFB506BB9F83}"/>
              </a:ext>
            </a:extLst>
          </p:cNvPr>
          <p:cNvSpPr txBox="1"/>
          <p:nvPr/>
        </p:nvSpPr>
        <p:spPr>
          <a:xfrm>
            <a:off x="546864" y="493429"/>
            <a:ext cx="4051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Method Overview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B766101-232B-48E9-A265-AA07CAA48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00" y="2132331"/>
            <a:ext cx="5540046" cy="147599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C4F2A4F-926C-D767-FF54-DE4CEA94C3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3533" y="2132331"/>
            <a:ext cx="5136920" cy="3780000"/>
          </a:xfrm>
          <a:prstGeom prst="rect">
            <a:avLst/>
          </a:prstGeom>
        </p:spPr>
      </p:pic>
      <p:cxnSp>
        <p:nvCxnSpPr>
          <p:cNvPr id="5" name="曲线连接符 4">
            <a:extLst>
              <a:ext uri="{FF2B5EF4-FFF2-40B4-BE49-F238E27FC236}">
                <a16:creationId xmlns:a16="http://schemas.microsoft.com/office/drawing/2014/main" id="{DD0E196F-F236-15EA-C429-B95AD4757CB7}"/>
              </a:ext>
            </a:extLst>
          </p:cNvPr>
          <p:cNvCxnSpPr>
            <a:stCxn id="3" idx="0"/>
            <a:endCxn id="2" idx="2"/>
          </p:cNvCxnSpPr>
          <p:nvPr/>
        </p:nvCxnSpPr>
        <p:spPr>
          <a:xfrm rot="16200000" flipH="1" flipV="1">
            <a:off x="5601008" y="-122655"/>
            <a:ext cx="1475999" cy="5985970"/>
          </a:xfrm>
          <a:prstGeom prst="curvedConnector5">
            <a:avLst>
              <a:gd name="adj1" fmla="val -19528"/>
              <a:gd name="adj2" fmla="val 50142"/>
              <a:gd name="adj3" fmla="val 115488"/>
            </a:avLst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824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文本框 253">
            <a:extLst>
              <a:ext uri="{FF2B5EF4-FFF2-40B4-BE49-F238E27FC236}">
                <a16:creationId xmlns:a16="http://schemas.microsoft.com/office/drawing/2014/main" id="{B0EE739D-35EE-8FE8-ED00-09C06EBD8029}"/>
              </a:ext>
            </a:extLst>
          </p:cNvPr>
          <p:cNvSpPr txBox="1"/>
          <p:nvPr/>
        </p:nvSpPr>
        <p:spPr>
          <a:xfrm>
            <a:off x="576000" y="1440000"/>
            <a:ext cx="148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omic Sans MS" panose="030F0702030302020204" pitchFamily="66" charset="0"/>
                <a:ea typeface="HGYT2_CNKI" panose="02000500000000000000" pitchFamily="2" charset="-122"/>
                <a:cs typeface="+mn-cs"/>
              </a:rPr>
              <a:t>(c) Inference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omic Sans MS" panose="030F0702030302020204" pitchFamily="66" charset="0"/>
              <a:ea typeface="HGYT2_CNKI" panose="02000500000000000000" pitchFamily="2" charset="-122"/>
              <a:cs typeface="+mn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2DC9997-ADA7-B062-5F84-DFB506BB9F83}"/>
              </a:ext>
            </a:extLst>
          </p:cNvPr>
          <p:cNvSpPr txBox="1"/>
          <p:nvPr/>
        </p:nvSpPr>
        <p:spPr>
          <a:xfrm>
            <a:off x="546864" y="493429"/>
            <a:ext cx="4051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Method Overview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图片 5" descr="图示&#10;&#10;描述已自动生成">
            <a:extLst>
              <a:ext uri="{FF2B5EF4-FFF2-40B4-BE49-F238E27FC236}">
                <a16:creationId xmlns:a16="http://schemas.microsoft.com/office/drawing/2014/main" id="{59E8729A-2943-EE4F-6342-532CB75DB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217" y="2044571"/>
            <a:ext cx="4553510" cy="432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510A084-8487-53F5-AB34-3551494DC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4488" y="1609277"/>
            <a:ext cx="3846783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207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131283-0ACB-9F26-7B33-6F71B77C787D}"/>
              </a:ext>
            </a:extLst>
          </p:cNvPr>
          <p:cNvSpPr txBox="1"/>
          <p:nvPr/>
        </p:nvSpPr>
        <p:spPr>
          <a:xfrm>
            <a:off x="546864" y="493429"/>
            <a:ext cx="4051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Experimental Results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9C548A-1FC7-EBA9-F1D3-2A1375DA7BFE}"/>
              </a:ext>
            </a:extLst>
          </p:cNvPr>
          <p:cNvSpPr txBox="1"/>
          <p:nvPr/>
        </p:nvSpPr>
        <p:spPr>
          <a:xfrm>
            <a:off x="552000" y="1269000"/>
            <a:ext cx="10888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method achieves </a:t>
            </a:r>
            <a:r>
              <a:rPr lang="en-US" altLang="zh-CN" sz="2000" b="1" i="1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5-dan</a:t>
            </a: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level in </a:t>
            </a:r>
            <a:r>
              <a:rPr lang="en-US" altLang="zh-CN" sz="2000" b="1" i="1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professional</a:t>
            </a: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video-based Go.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0A419E5-657F-E916-E9BB-E0957FE93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631" y="2139947"/>
            <a:ext cx="9416738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826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C131283-0ACB-9F26-7B33-6F71B77C787D}"/>
              </a:ext>
            </a:extLst>
          </p:cNvPr>
          <p:cNvSpPr txBox="1"/>
          <p:nvPr/>
        </p:nvSpPr>
        <p:spPr>
          <a:xfrm>
            <a:off x="546864" y="493429"/>
            <a:ext cx="4051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Experimental Results</a:t>
            </a:r>
            <a:endParaRPr lang="zh-CN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9C548A-1FC7-EBA9-F1D3-2A1375DA7BFE}"/>
              </a:ext>
            </a:extLst>
          </p:cNvPr>
          <p:cNvSpPr txBox="1"/>
          <p:nvPr/>
        </p:nvSpPr>
        <p:spPr>
          <a:xfrm>
            <a:off x="552000" y="1269000"/>
            <a:ext cx="108888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 on </a:t>
            </a:r>
            <a:r>
              <a:rPr lang="en-US" altLang="zh-CN" sz="2000" b="1" i="1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Video-</a:t>
            </a:r>
            <a:r>
              <a:rPr lang="en-US" altLang="zh-CN" sz="2000" b="1" i="1" u="none" strike="noStrike" baseline="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GoBench</a:t>
            </a: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 self-collected </a:t>
            </a:r>
            <a:r>
              <a:rPr lang="en-US" altLang="zh-CN" sz="2000" b="1" i="1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 million </a:t>
            </a:r>
            <a:r>
              <a:rPr lang="en-US" altLang="zh-CN" sz="20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9x9 Go game benchmark.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5E80C9F-98C1-A370-A0FB-EF818B075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260" y="2169000"/>
            <a:ext cx="9988366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4502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1360</TotalTime>
  <Words>291</Words>
  <Application>Microsoft Macintosh PowerPoint</Application>
  <PresentationFormat>宽屏</PresentationFormat>
  <Paragraphs>60</Paragraphs>
  <Slides>18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等线</vt:lpstr>
      <vt:lpstr>等线 Light</vt:lpstr>
      <vt:lpstr>Aptos</vt:lpstr>
      <vt:lpstr>Arial</vt:lpstr>
      <vt:lpstr>Calibri</vt:lpstr>
      <vt:lpstr>Calibri Light</vt:lpstr>
      <vt:lpstr>Comic Sans MS</vt:lpstr>
      <vt:lpstr>1_Office 主题​​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郭逊</dc:creator>
  <cp:lastModifiedBy>郭逊</cp:lastModifiedBy>
  <cp:revision>28</cp:revision>
  <dcterms:created xsi:type="dcterms:W3CDTF">2024-11-10T14:41:32Z</dcterms:created>
  <dcterms:modified xsi:type="dcterms:W3CDTF">2024-12-16T09:40:51Z</dcterms:modified>
</cp:coreProperties>
</file>

<file path=docProps/thumbnail.jpeg>
</file>